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  <p:sldMasterId id="2147483661" r:id="rId3"/>
  </p:sldMasterIdLst>
  <p:notesMasterIdLst>
    <p:notesMasterId r:id="rId2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6" r:id="rId15"/>
    <p:sldId id="268" r:id="rId16"/>
    <p:sldId id="269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7C80"/>
    <a:srgbClr val="FFCCCC"/>
    <a:srgbClr val="D81652"/>
    <a:srgbClr val="FF99FF"/>
    <a:srgbClr val="FF9966"/>
    <a:srgbClr val="FF9999"/>
    <a:srgbClr val="FF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-78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63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Google Shape;93;p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7410" name="Google Shape;94;p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Google Shape;154;p1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5842" name="Google Shape;155;p1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Google Shape;170;p1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7890" name="Google Shape;171;p1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Google Shape;162;p1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9938" name="Google Shape;163;p1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Google Shape;179;p1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1986" name="Google Shape;180;p1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Google Shape;186;p1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4034" name="Google Shape;187;p1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Google Shape;201;p1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6082" name="Google Shape;202;p1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Google Shape;207;p1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8130" name="Google Shape;208;p1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Google Shape;215;p1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0178" name="Google Shape;216;p1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Google Shape;98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9458" name="Google Shape;99;p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103;p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1506" name="Google Shape;104;p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Google Shape;11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3554" name="Google Shape;111;p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Google Shape;116;p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5602" name="Google Shape;117;p5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Google Shape;124;p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7650" name="Google Shape;125;p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Google Shape;131;p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9698" name="Google Shape;132;p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Google Shape;139;p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1746" name="Google Shape;140;p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Google Shape;146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3794" name="Google Shape;147;p9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5" name="Google Shape;15;p2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16;p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58C4C21C-7007-4532-9FD4-C0C8010814F8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77;p12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5" name="Google Shape;78;p12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79;p1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194A26BF-489B-4083-B83E-E9148C54940B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объект" type="obj">
  <p:cSld name="OBJEC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89;p14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5" name="Google Shape;90;p14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91;p14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0163FD0A-9827-4A3D-AC32-D6F02C410BBD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олько заголовок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25;p4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4" name="Google Shape;26;p4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27;p4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9401BCEB-5659-44D2-AE9F-AFA13FD826AE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31;p5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5" name="Google Shape;32;p5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33;p5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5778B7F6-504A-47C3-80E0-874EA4B198D5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вертикальный текст" type="vertTx">
  <p:cSld name="VERTICAL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37;p6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5" name="Google Shape;38;p6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39;p6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4BFC7844-9ECD-412E-BEBE-20E77DE5A3AF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44;p7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Google Shape;45;p7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7" name="Google Shape;46;p7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42E7C297-9C85-4958-8413-EBF8EF4B413D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51;p8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Google Shape;52;p8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7" name="Google Shape;53;p8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9C8F96F2-5349-4714-96A5-136F2C20DCBA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5;p9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3" name="Google Shape;56;p9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4" name="Google Shape;57;p9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5C2669E3-907A-4B80-8C33-F02BF5E1BB81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" name="Google Shape;64;p10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8" name="Google Shape;65;p10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9" name="Google Shape;66;p10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6DEEFC90-FD65-4E91-9A58-8A90D7D55080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Два объекта" type="twoObj">
  <p:cSld name="TWO_OBJEC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" name="Google Shape;71;p11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Google Shape;72;p11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7" name="Google Shape;73;p11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fld id="{64C52119-6A10-4D68-B0DB-7DABD7EE8115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200">
              <a:solidFill>
                <a:srgbClr val="898989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1029" name="Google Shape;9;p1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800"/>
          </a:p>
        </p:txBody>
      </p:sp>
      <p:sp>
        <p:nvSpPr>
          <p:cNvPr id="1030" name="Google Shape;10;p1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898989"/>
              </a:buClr>
              <a:buSzPts val="1200"/>
              <a:buFont typeface="Calibri" pitchFamily="34" charset="0"/>
              <a:buNone/>
            </a:pPr>
            <a:fld id="{0D02A0AD-F58F-4F80-860E-5925FF50A8E9}" type="slidenum">
              <a:rPr lang="en-US"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pPr algn="r">
                <a:buClr>
                  <a:srgbClr val="898989"/>
                </a:buClr>
                <a:buSzPts val="1200"/>
                <a:buFont typeface="Calibri" pitchFamily="34" charset="0"/>
                <a:buNone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18;p3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3075" name="Google Shape;19;p3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3076" name="Google Shape;20;p3"/>
          <p:cNvSpPr txBox="1">
            <a:spLocks noGrp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200">
              <a:solidFill>
                <a:srgbClr val="898989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077" name="Google Shape;21;p3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800"/>
          </a:p>
        </p:txBody>
      </p:sp>
      <p:sp>
        <p:nvSpPr>
          <p:cNvPr id="3078" name="Google Shape;22;p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898989"/>
              </a:buClr>
              <a:buSzPts val="1200"/>
              <a:buFont typeface="Calibri" pitchFamily="34" charset="0"/>
              <a:buNone/>
            </a:pPr>
            <a:fld id="{CBE8F47B-E8EE-44C0-9072-4F88B9566DC7}" type="slidenum">
              <a:rPr lang="en-US"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pPr algn="r">
                <a:buClr>
                  <a:srgbClr val="898989"/>
                </a:buClr>
                <a:buSzPts val="1200"/>
                <a:buFont typeface="Calibri" pitchFamily="34" charset="0"/>
                <a:buNone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81;p13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3315" name="Google Shape;82;p13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3316" name="Google Shape;83;p13"/>
          <p:cNvSpPr txBox="1">
            <a:spLocks noGrp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200">
              <a:solidFill>
                <a:srgbClr val="898989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13317" name="Google Shape;84;p13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800"/>
          </a:p>
        </p:txBody>
      </p:sp>
      <p:sp>
        <p:nvSpPr>
          <p:cNvPr id="13318" name="Google Shape;85;p1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r">
              <a:buClr>
                <a:srgbClr val="898989"/>
              </a:buClr>
              <a:buSzPts val="1200"/>
              <a:buFont typeface="Calibri" pitchFamily="34" charset="0"/>
              <a:buNone/>
            </a:pPr>
            <a:fld id="{802C2E79-84FD-4B93-887B-4D27F8B11095}" type="slidenum">
              <a:rPr lang="en-US"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pPr algn="r">
                <a:buClr>
                  <a:srgbClr val="898989"/>
                </a:buClr>
                <a:buSzPts val="1200"/>
                <a:buFont typeface="Calibri" pitchFamily="34" charset="0"/>
                <a:buNone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0.jpeg"/><Relationship Id="rId7" Type="http://schemas.openxmlformats.org/officeDocument/2006/relationships/image" Target="../media/image4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44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2150" y="55563"/>
            <a:ext cx="5819775" cy="1112837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16386" name="Прямоугольник 2"/>
          <p:cNvSpPr>
            <a:spLocks noChangeArrowheads="1"/>
          </p:cNvSpPr>
          <p:nvPr/>
        </p:nvSpPr>
        <p:spPr bwMode="auto">
          <a:xfrm>
            <a:off x="803275" y="100013"/>
            <a:ext cx="570865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№28           ст. Темижбекская                                              муниципального образования  Кавказский район</a:t>
            </a:r>
            <a:endParaRPr lang="ru-RU" sz="1100" b="1">
              <a:solidFill>
                <a:schemeClr val="tx1"/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87" name="Прямоугольник 4"/>
          <p:cNvSpPr>
            <a:spLocks noChangeArrowheads="1"/>
          </p:cNvSpPr>
          <p:nvPr/>
        </p:nvSpPr>
        <p:spPr bwMode="auto">
          <a:xfrm>
            <a:off x="803275" y="1730375"/>
            <a:ext cx="734377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charset="0"/>
              <a:buNone/>
            </a:pPr>
            <a:r>
              <a:rPr lang="ru-RU" sz="400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«Внедрение  бережливых технологий в деятельность МБДОУ д/с №28»</a:t>
            </a:r>
          </a:p>
        </p:txBody>
      </p:sp>
      <p:pic>
        <p:nvPicPr>
          <p:cNvPr id="16388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4875" y="3394075"/>
            <a:ext cx="2935288" cy="346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 descr="Простые вопросы, на которые вы не ответите с первого раза - e-Kazan.ru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1925" y="-277813"/>
            <a:ext cx="2840038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24.userapi.com/impg/Smzfx6zJ6DGK8oalw-ocehshhenDONIC2xFSAw/HwBDdhnbaMI.jpg?size=768x1024&amp;quality=96&amp;sign=86ceceb19c10ddc4184dcdb6724b3afd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" y="2590800"/>
            <a:ext cx="3025775" cy="403542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4100" name="Picture 4" descr="https://sun9-67.userapi.com/impg/ica8gGXXmS45o6IzCsXWIcByJpuvuplWUAVSrg/zBjCzweQWg4.jpg?size=768x1024&amp;quality=96&amp;sign=1693554f79517b1c0ac31b9616cd79f3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98888" y="1647825"/>
            <a:ext cx="3349625" cy="446722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4819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34088" y="3352800"/>
            <a:ext cx="297021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34821" name="Прямоугольник 5"/>
          <p:cNvSpPr>
            <a:spLocks noChangeArrowheads="1"/>
          </p:cNvSpPr>
          <p:nvPr/>
        </p:nvSpPr>
        <p:spPr bwMode="auto">
          <a:xfrm>
            <a:off x="720725" y="460375"/>
            <a:ext cx="541655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Алгоритм одевания одежды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77.userapi.com/impg/yargAQBd7PBsOKwMKKt4vEabVRPjKBDMJHMRRg/ccaF_xS1P3M.jpg?size=1280x960&amp;quality=96&amp;sign=aaebb40539e4b46ab94648687bba7a3e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8" y="1614488"/>
            <a:ext cx="3841750" cy="2882900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6148" name="Picture 4" descr="https://sun9-10.userapi.com/impg/k9XndZEnlQm3WbERn4_iiE0DpGbmi29mwidrSw/2R2mv6Fdw5A.jpg?size=810x1080&amp;quality=96&amp;sign=0627b0ffd73cea458470e64d82f28ac2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4513" y="1614488"/>
            <a:ext cx="3843337" cy="2882900"/>
          </a:xfrm>
          <a:prstGeom prst="rect">
            <a:avLst/>
          </a:prstGeom>
          <a:noFill/>
          <a:ln w="38100" cap="sq">
            <a:solidFill>
              <a:srgbClr val="FF7C8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4" name="Picture 10" descr="https://sun9-59.userapi.com/impg/KcYlXqH4osWjtdsXZGgjtFzdNDTXesDHGRPp6w/U16OZD9b_nw.jpg?size=1280x960&amp;quality=96&amp;sign=6835f926191f4b0b268daec325ff6d2a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60575" y="4651375"/>
            <a:ext cx="2736850" cy="2052638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6868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34088" y="3352800"/>
            <a:ext cx="297021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36870" name="Прямоугольник 6"/>
          <p:cNvSpPr>
            <a:spLocks noChangeArrowheads="1"/>
          </p:cNvSpPr>
          <p:nvPr/>
        </p:nvSpPr>
        <p:spPr bwMode="auto">
          <a:xfrm>
            <a:off x="720725" y="460375"/>
            <a:ext cx="541655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Расстановка посуды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38914" name="Прямоугольник 2"/>
          <p:cNvSpPr>
            <a:spLocks noChangeArrowheads="1"/>
          </p:cNvSpPr>
          <p:nvPr/>
        </p:nvSpPr>
        <p:spPr bwMode="auto">
          <a:xfrm>
            <a:off x="720725" y="460375"/>
            <a:ext cx="541655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Сервировка стола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 descr="C:\Users\MSI\Downloads\photo_5197526369876179189_y.jpg"/>
          <p:cNvPicPr>
            <a:picLocks noChangeAspect="1" noChangeArrowheads="1"/>
          </p:cNvPicPr>
          <p:nvPr/>
        </p:nvPicPr>
        <p:blipFill rotWithShape="1">
          <a:blip r:embed="rId3"/>
          <a:srcRect l="13597" r="3074"/>
          <a:stretch/>
        </p:blipFill>
        <p:spPr bwMode="auto">
          <a:xfrm>
            <a:off x="255588" y="2938463"/>
            <a:ext cx="2303462" cy="368617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27" name="Picture 3" descr="C:\Users\MSI\Downloads\photo_5197526369876179184_y.jpg"/>
          <p:cNvPicPr>
            <a:picLocks noChangeAspect="1" noChangeArrowheads="1"/>
          </p:cNvPicPr>
          <p:nvPr/>
        </p:nvPicPr>
        <p:blipFill rotWithShape="1">
          <a:blip r:embed="rId4"/>
          <a:srcRect r="5236"/>
          <a:stretch/>
        </p:blipFill>
        <p:spPr bwMode="auto">
          <a:xfrm>
            <a:off x="6561138" y="1566863"/>
            <a:ext cx="2284412" cy="3214687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28" name="Picture 4" descr="C:\Users\MSI\Downloads\photo_5197526369876179182_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25775" y="2171700"/>
            <a:ext cx="2865438" cy="3821113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8918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91100" y="4238625"/>
            <a:ext cx="2293938" cy="27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40962" name="Прямоугольник 2"/>
          <p:cNvSpPr>
            <a:spLocks noChangeArrowheads="1"/>
          </p:cNvSpPr>
          <p:nvPr/>
        </p:nvSpPr>
        <p:spPr bwMode="auto">
          <a:xfrm>
            <a:off x="720725" y="460375"/>
            <a:ext cx="541655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Схема дежурства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7170" name="Picture 2" descr="https://sun9-46.userapi.com/impg/FRkmLxUGck4SLBmywNEZIUkyC4euCX_Hq-zGaw/WzvX7E1llGw.jpg?size=810x1080&amp;quality=96&amp;sign=e6003b74fc562d8baae265cd2945a62f&amp;type=album"/>
          <p:cNvPicPr>
            <a:picLocks noChangeAspect="1" noChangeArrowheads="1"/>
          </p:cNvPicPr>
          <p:nvPr/>
        </p:nvPicPr>
        <p:blipFill rotWithShape="1">
          <a:blip r:embed="rId3"/>
          <a:srcRect l="30926" r="20417" b="719"/>
          <a:stretch/>
        </p:blipFill>
        <p:spPr bwMode="auto">
          <a:xfrm>
            <a:off x="5180013" y="2170113"/>
            <a:ext cx="1633537" cy="444817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7172" name="Picture 4" descr="https://sun9-54.userapi.com/impg/UU-hkDc0O05eev4gE6AtpJEnzx9PcYddJjWYiw/h8CRUTynd6I.jpg?size=809x1080&amp;quality=96&amp;sign=af2f49137ddb9c26fcaf9312ac357a43&amp;type=album"/>
          <p:cNvPicPr>
            <a:picLocks noChangeAspect="1" noChangeArrowheads="1"/>
          </p:cNvPicPr>
          <p:nvPr/>
        </p:nvPicPr>
        <p:blipFill rotWithShape="1">
          <a:blip r:embed="rId4"/>
          <a:srcRect l="31261" t="1" r="16307" b="1237"/>
          <a:stretch/>
        </p:blipFill>
        <p:spPr bwMode="auto">
          <a:xfrm>
            <a:off x="360363" y="2192338"/>
            <a:ext cx="1758950" cy="4425950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2688" y="3352800"/>
            <a:ext cx="2392362" cy="179387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66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37275" y="3352800"/>
            <a:ext cx="297021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43010" name="Прямоугольник 2"/>
          <p:cNvSpPr>
            <a:spLocks noChangeArrowheads="1"/>
          </p:cNvSpPr>
          <p:nvPr/>
        </p:nvSpPr>
        <p:spPr bwMode="auto">
          <a:xfrm>
            <a:off x="720725" y="460375"/>
            <a:ext cx="541655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Схема мытья рук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8194" name="Picture 2" descr="https://sun9-56.userapi.com/impg/Hdoz2MnoNr-EM6ehX8SQ1OXgBxZushe8j0zXBg/uQr12wfwu1w.jpg?size=809x1080&amp;quality=96&amp;sign=6626b66b7c169f17a56a8a714d276189&amp;type=album"/>
          <p:cNvPicPr>
            <a:picLocks noChangeAspect="1" noChangeArrowheads="1"/>
          </p:cNvPicPr>
          <p:nvPr/>
        </p:nvPicPr>
        <p:blipFill rotWithShape="1">
          <a:blip r:embed="rId3"/>
          <a:srcRect r="2041" b="2752"/>
          <a:stretch/>
        </p:blipFill>
        <p:spPr bwMode="auto">
          <a:xfrm>
            <a:off x="3984625" y="1652588"/>
            <a:ext cx="2955925" cy="3916362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4" name="Прямоугольник 3"/>
          <p:cNvSpPr/>
          <p:nvPr/>
        </p:nvSpPr>
        <p:spPr>
          <a:xfrm>
            <a:off x="280988" y="4668838"/>
            <a:ext cx="1566862" cy="202247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pic>
        <p:nvPicPr>
          <p:cNvPr id="8196" name="Picture 4" descr="https://sun9-13.userapi.com/impg/-afyTRZ1fT6CSpuyC0GykHqTAI2Xmi9261YSQw/f3gP06HKh2w.jpg?size=809x1080&amp;quality=96&amp;sign=98835c5eadd68f80c5b80351fb6fbf48&amp;type=album"/>
          <p:cNvPicPr>
            <a:picLocks noChangeAspect="1" noChangeArrowheads="1"/>
          </p:cNvPicPr>
          <p:nvPr/>
        </p:nvPicPr>
        <p:blipFill rotWithShape="1">
          <a:blip r:embed="rId4"/>
          <a:srcRect r="979" b="2063"/>
          <a:stretch/>
        </p:blipFill>
        <p:spPr bwMode="auto">
          <a:xfrm>
            <a:off x="280988" y="1652588"/>
            <a:ext cx="2989262" cy="3944937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43014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37275" y="3352800"/>
            <a:ext cx="297021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45058" name="Прямоугольник 2"/>
          <p:cNvSpPr>
            <a:spLocks noChangeArrowheads="1"/>
          </p:cNvSpPr>
          <p:nvPr/>
        </p:nvSpPr>
        <p:spPr bwMode="auto">
          <a:xfrm>
            <a:off x="720725" y="460375"/>
            <a:ext cx="541655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Безопасный детский сад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9218" name="Picture 2" descr="https://sun9-72.userapi.com/impg/zAv-38NX0KbEFo1z8nT-0tHgKtu9xWd2wm087g/H-WSBHx8kgM.jpg?size=809x1080&amp;quality=96&amp;sign=30dad6d02d82111941178db0a571d8b4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558925"/>
            <a:ext cx="2486025" cy="331787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9220" name="Picture 4" descr="https://sun9-14.userapi.com/impg/3hfGuIGEZA5Z-nhQ_oJcUb_lSueiZ4pWd6aZ4A/C_uMfIjkNBM.jpg?size=809x1080&amp;quality=96&amp;sign=e53ccda1da7d072bf6df9610e121b751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6688" y="3041650"/>
            <a:ext cx="2547937" cy="340042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9222" name="Picture 6" descr="https://sun9-77.userapi.com/impg/XdAEJXGOqIdPJmfSOVOKErM9Fu2b5VUt2LRXQg/xHsiUDCT-Zc.jpg?size=809x1080&amp;quality=96&amp;sign=8d2c796096c1363d820120652c525beb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0838" y="1558925"/>
            <a:ext cx="2798762" cy="373697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45062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26213" y="3751263"/>
            <a:ext cx="2617787" cy="30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10" descr="Картинки бабочек анимации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4410270">
            <a:off x="2007394" y="2424907"/>
            <a:ext cx="5857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Picture 10" descr="Картинки бабочек анимации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4410270">
            <a:off x="7541419" y="2455069"/>
            <a:ext cx="5857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5" name="Picture 10" descr="Картинки бабочек анимации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4410270">
            <a:off x="4406900" y="3521076"/>
            <a:ext cx="5873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Комбинированные знаки (с поясняющим текстом - 3 цвета) - Сайт Группы  предприятий &amp;quot;Центр безопасности труда&amp;quot;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97238" y="1463675"/>
            <a:ext cx="1403350" cy="1890713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47106" name="Прямоугольник 2"/>
          <p:cNvSpPr>
            <a:spLocks noChangeArrowheads="1"/>
          </p:cNvSpPr>
          <p:nvPr/>
        </p:nvSpPr>
        <p:spPr bwMode="auto">
          <a:xfrm>
            <a:off x="720725" y="460375"/>
            <a:ext cx="541655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Безопасный детский сад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42" name="Picture 2" descr="https://sun9-39.userapi.com/impg/P-Jouay3fmAbir0WzyBSHv-8sW2j1QPNKhyU8w/gMf1Szv6gss.jpg?size=810x1080&amp;quality=96&amp;sign=0ad489ea2972a2895255ed42c57dd7e0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8" y="3619500"/>
            <a:ext cx="2292350" cy="3055938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244" name="Picture 4" descr="https://sun9-64.userapi.com/impg/LnKNqlMaUIgANqMI9lBVrIau0xNlh924nHlrGg/CO2BcUxyxNw.jpg?size=809x1080&amp;quality=96&amp;sign=bd016a03901f5f790abd04bd7bc132d2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63738" y="1430338"/>
            <a:ext cx="2216150" cy="2959100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248" name="Picture 8" descr="https://sun9-84.userapi.com/impg/1GZOfg_hNaLSghTPpnd9Jrxt4h4Gz7VSo4TZeg/iYY6S34mq3w.jpg?size=810x1080&amp;quality=96&amp;sign=53ca60dd801621df3a4ec8dde98ea9f5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3588" y="3703638"/>
            <a:ext cx="2228850" cy="2971800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246" name="Picture 6" descr="https://sun9-31.userapi.com/impg/vOoCNGiQnbmQEUy8fIasAeO2j7OdI5GbEJaOYA/WbT7BQmDEJg.jpg?size=810x1080&amp;quality=96&amp;sign=71d9a728dcab499cf23fd4a06a28303d&amp;type=albu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37275" y="1430338"/>
            <a:ext cx="2090738" cy="2787650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47111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34150" y="3584575"/>
            <a:ext cx="2617788" cy="309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Техника безопасности при работе с ножницами: какими правилами безопасной  работы нужно руководствоваться при использовании ножниц?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11700" y="1433513"/>
            <a:ext cx="2090738" cy="1417637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525" y="4918075"/>
            <a:ext cx="1744663" cy="1843088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49154" name="Прямоугольник 1"/>
          <p:cNvSpPr>
            <a:spLocks noChangeArrowheads="1"/>
          </p:cNvSpPr>
          <p:nvPr/>
        </p:nvSpPr>
        <p:spPr bwMode="auto">
          <a:xfrm>
            <a:off x="377825" y="1838325"/>
            <a:ext cx="8247063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6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Применение бережливых технологий в группе привело к:</a:t>
            </a:r>
            <a:endParaRPr lang="ru-RU" sz="1800" b="1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 повышению качества образования дошкольников</a:t>
            </a:r>
          </a:p>
          <a:p>
            <a:pPr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 эффективному использованию времени педагогов и воспитанников</a:t>
            </a:r>
          </a:p>
          <a:p>
            <a:pPr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Для детей и взрослых стало нормой навести порядок вокруг, поддерживать его, вырабатывать полезные привычки.</a:t>
            </a:r>
          </a:p>
          <a:p>
            <a:pPr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endParaRPr lang="ru-RU" b="1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6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Результативностью профессиональной педагогической деятельности стало следующее:</a:t>
            </a:r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ru-RU" sz="180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 все разработанные мероприятия улучшили  качество оказываемых услуг ДОУ.</a:t>
            </a:r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ru-RU" sz="180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 повысилась   удовлетворенность   и эффективность организации образовательной деятельности ДОУ</a:t>
            </a:r>
          </a:p>
        </p:txBody>
      </p:sp>
      <p:pic>
        <p:nvPicPr>
          <p:cNvPr id="49155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6125" y="-96838"/>
            <a:ext cx="2347913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9450" y="96838"/>
            <a:ext cx="6357938" cy="1112837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ru-RU" b="1" kern="0" dirty="0">
                <a:solidFill>
                  <a:schemeClr val="tx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В МБДОУ д/с №28 реализован проект с использованием «Бережливых технологий</a:t>
            </a:r>
            <a:r>
              <a:rPr lang="ru-RU" b="1" kern="0" dirty="0">
                <a:solidFill>
                  <a:schemeClr val="tx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»</a:t>
            </a:r>
            <a:r>
              <a:rPr lang="ru-RU" sz="1100" b="1" kern="0" dirty="0">
                <a:solidFill>
                  <a:schemeClr val="tx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:                                                             </a:t>
            </a:r>
            <a:r>
              <a:rPr lang="ru-RU" sz="1600" b="1" kern="0" dirty="0">
                <a:solidFill>
                  <a:schemeClr val="tx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«</a:t>
            </a:r>
            <a:r>
              <a:rPr lang="ru-RU" sz="1600" b="1" kern="0" dirty="0">
                <a:solidFill>
                  <a:schemeClr val="tx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Внедрение  в деятельность элементов визуализации и организации группового пространства»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7350" y="4779963"/>
            <a:ext cx="1552575" cy="1911350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397000"/>
            <a:ext cx="9144000" cy="5329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</a:t>
            </a:r>
            <a:endParaRPr lang="ru-RU" sz="1600" b="1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ru-RU" sz="1200" b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Бережное использование, бережливое отношение, рациональное применение, все эти словосочетания давно на слуху. Ресурс нашей планеты не бесконечен, как и ресурс человеческих возможностей. Пора задуматься над тем, как мы можем не в ущерб жизнедеятельности, не теряя производительности и получая высокие показатели на выходе обеспечить человеку возможность сохранения здоровья, сформировать у него необходимые знания и навыки, научить использовать их в повседневной жизни. Конечно, начинать нужно с малого, с корней. И детский сад, как один из первоисточников знаний и умений человека должен принимать в этом процессе непосредственное участие.</a:t>
            </a:r>
            <a:endParaRPr lang="ru-RU" sz="1200" b="1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ru-RU" sz="1200" b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процессе внедрения принципов бережливых технологий в образовательную деятельность ДОО по-новому организуется рабочее пространство кабинетов, групп, рекреационных зон, разрабатываются  инструкции по работе с электронными ресурсами для воспитателей, педагогов – специалистов и  родителей.</a:t>
            </a:r>
            <a:endParaRPr lang="ru-RU" sz="1200" b="1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ru-RU" sz="1200" b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  образовательной ситуации в ДОО, особенностей микросоциума, потребностей и возможностей воспитанников, их родителей,  педагогического коллектива предполагает организацию  бережливого производства  в игровой и познавательной  деятельности. </a:t>
            </a:r>
            <a:endParaRPr lang="ru-RU" sz="1200" b="1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ru-RU" sz="1200" b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 бережливых технологий   в ДОО подразумевает  воспитание бережливых и </a:t>
            </a:r>
            <a:endParaRPr lang="ru-RU" sz="1200" b="1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ru-RU" sz="1200" b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экономных детей не с помощью запретов и нравоучений, а вовлечение  взрослых и воспитанников  в сказочный и удивительный мир бережливости и экономии. Реализовать  поставленную цель и задачи поможет организация  проектной  деятельности по группам.    </a:t>
            </a:r>
            <a:endParaRPr lang="ru-RU" sz="1200" b="1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ru-RU" sz="1200" b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	Методика работы в рамках проекта разрабатывается с учетом возрастных и психологических особенностей детей, условий РППС Внедрение бережливых технологий приведет в целом к системному, эффективному воздействию и улучшению образовательного процесса  в ДОО, позволит всесторонне выявить недочеты  и устранить потери как у работников, так и у воспитанников ДОО. В группах детского сада появятся элементы применения визуализации, направленной на повышение безопасности детей, родителей и сотрудников, такие как: разметки на столах, на дверях в коридорах, система пространственной навигации (указатели), система стандартизации ежедневных операций в режиме работы коллектива и режима дня воспитанников детского сада (будут разработаны алгоритмы ежедневных действий детей).</a:t>
            </a:r>
            <a:endParaRPr lang="ru-RU" sz="1200" b="1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ru-RU" sz="1600" b="1" i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Основным методом работы, является визуализация</a:t>
            </a:r>
            <a:r>
              <a:rPr lang="ru-RU" sz="1200" b="1" i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sz="1200" b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посмотрел, вспомнил, повторил в действии. Для работы применяются различные алгоритмы, правила, подсказки, условные обозначения, маркёры. На красочной картинке, находящейся в зоне видимости ребенка и взрослых, изображен порядок действия в той или иной ситуации.</a:t>
            </a:r>
            <a:endParaRPr lang="ru-RU" sz="1200" b="1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686050"/>
            <a:ext cx="2798763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Простые вопросы, на которые вы не ответите с первого раза - e-Kazan.ru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91163" y="4941888"/>
            <a:ext cx="21558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46075" y="4779963"/>
            <a:ext cx="1635125" cy="2078037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0484" name="Прямоугольник 1"/>
          <p:cNvSpPr>
            <a:spLocks noChangeArrowheads="1"/>
          </p:cNvSpPr>
          <p:nvPr/>
        </p:nvSpPr>
        <p:spPr bwMode="auto">
          <a:xfrm>
            <a:off x="34925" y="1433513"/>
            <a:ext cx="8616950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Проект  «Внедрение в деятельность элементов визуализации и организации группового пространства»</a:t>
            </a:r>
          </a:p>
          <a:p>
            <a:pPr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lang="ru-RU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100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создать условия для развития интеллектуальных способностей детей; способствовать  развитию мышления, восприятия, внимания, памяти, воображения, становлению интеллектуальных функций и мыслительных операций, применение визуализации, направленной на повышение безопасности детей, родителей и сотрудников.</a:t>
            </a:r>
            <a:endParaRPr lang="ru-RU" sz="1100">
              <a:solidFill>
                <a:schemeClr val="tx1"/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b="1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lang="ru-RU">
              <a:solidFill>
                <a:schemeClr val="tx1"/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-повысить эффективность организации образовательной деятельности в дошкольной группе;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-внедрить систему  визуализации;</a:t>
            </a:r>
          </a:p>
          <a:p>
            <a:pPr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-формировать бережливое сознание  всех участников образовательного процесса.</a:t>
            </a:r>
            <a:endParaRPr lang="ru-RU" sz="1100">
              <a:solidFill>
                <a:schemeClr val="tx1"/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b="1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Ожидаемые результаты:</a:t>
            </a:r>
            <a:endParaRPr lang="ru-RU">
              <a:solidFill>
                <a:schemeClr val="tx1"/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b="1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оптимизация и визуализация текущих процессов в детском саду;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 исключение из них не нужных, избыточных действий воспитанников и педагогов;</a:t>
            </a:r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- эффективное использование времени педагогов и воспитанников.</a:t>
            </a:r>
          </a:p>
          <a:p>
            <a:pPr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b="1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Сроки реализации проекта  с 0</a:t>
            </a:r>
            <a:r>
              <a:rPr lang="ru-RU" b="1">
                <a:solidFill>
                  <a:schemeClr val="tx1"/>
                </a:solidFill>
                <a:cs typeface="Times New Roman" pitchFamily="18" charset="0"/>
              </a:rPr>
              <a:t>2</a:t>
            </a:r>
            <a:r>
              <a:rPr lang="ru-RU" b="1">
                <a:solidFill>
                  <a:schemeClr val="tx1"/>
                </a:solidFill>
                <a:latin typeface="Bookman Old Style" pitchFamily="18" charset="0"/>
                <a:cs typeface="Calibri" pitchFamily="34" charset="0"/>
              </a:rPr>
              <a:t>.0</a:t>
            </a:r>
            <a:r>
              <a:rPr lang="ru-RU" b="1">
                <a:solidFill>
                  <a:schemeClr val="tx1"/>
                </a:solidFill>
                <a:cs typeface="Times New Roman" pitchFamily="18" charset="0"/>
              </a:rPr>
              <a:t>6</a:t>
            </a:r>
            <a:r>
              <a:rPr lang="ru-RU" b="1">
                <a:solidFill>
                  <a:schemeClr val="tx1"/>
                </a:solidFill>
                <a:latin typeface="Bookman Old Style" pitchFamily="18" charset="0"/>
                <a:cs typeface="Calibri" pitchFamily="34" charset="0"/>
              </a:rPr>
              <a:t>.202</a:t>
            </a:r>
            <a:r>
              <a:rPr lang="ru-RU" b="1">
                <a:solidFill>
                  <a:schemeClr val="tx1"/>
                </a:solidFill>
                <a:cs typeface="Times New Roman" pitchFamily="18" charset="0"/>
              </a:rPr>
              <a:t>5</a:t>
            </a:r>
            <a:r>
              <a:rPr lang="ru-RU" b="1">
                <a:solidFill>
                  <a:schemeClr val="tx1"/>
                </a:solidFill>
                <a:latin typeface="Bookman Old Style" pitchFamily="18" charset="0"/>
                <a:cs typeface="Calibri" pitchFamily="34" charset="0"/>
              </a:rPr>
              <a:t>г.- </a:t>
            </a:r>
            <a:r>
              <a:rPr lang="ru-RU" b="1">
                <a:solidFill>
                  <a:schemeClr val="tx1"/>
                </a:solidFill>
                <a:cs typeface="Times New Roman" pitchFamily="18" charset="0"/>
              </a:rPr>
              <a:t>27</a:t>
            </a:r>
            <a:r>
              <a:rPr lang="ru-RU" b="1">
                <a:solidFill>
                  <a:schemeClr val="tx1"/>
                </a:solidFill>
                <a:latin typeface="Bookman Old Style" pitchFamily="18" charset="0"/>
                <a:cs typeface="Calibri" pitchFamily="34" charset="0"/>
              </a:rPr>
              <a:t>.</a:t>
            </a:r>
            <a:r>
              <a:rPr lang="ru-RU" b="1">
                <a:solidFill>
                  <a:schemeClr val="tx1"/>
                </a:solidFill>
                <a:cs typeface="Times New Roman" pitchFamily="18" charset="0"/>
              </a:rPr>
              <a:t>10</a:t>
            </a:r>
            <a:r>
              <a:rPr lang="ru-RU" b="1">
                <a:solidFill>
                  <a:schemeClr val="tx1"/>
                </a:solidFill>
                <a:latin typeface="Bookman Old Style" pitchFamily="18" charset="0"/>
                <a:cs typeface="Calibri" pitchFamily="34" charset="0"/>
              </a:rPr>
              <a:t>.202</a:t>
            </a:r>
            <a:r>
              <a:rPr lang="ru-RU" b="1">
                <a:solidFill>
                  <a:schemeClr val="tx1"/>
                </a:solidFill>
                <a:cs typeface="Times New Roman" pitchFamily="18" charset="0"/>
              </a:rPr>
              <a:t>5</a:t>
            </a:r>
            <a:r>
              <a:rPr lang="ru-RU" b="1">
                <a:solidFill>
                  <a:schemeClr val="tx1"/>
                </a:solidFill>
                <a:latin typeface="Bookman Old Style" pitchFamily="18" charset="0"/>
                <a:cs typeface="Calibri" pitchFamily="34" charset="0"/>
              </a:rPr>
              <a:t>г.</a:t>
            </a:r>
            <a:endParaRPr lang="ru-RU" sz="1100">
              <a:solidFill>
                <a:schemeClr val="tx1"/>
              </a:solidFill>
              <a:latin typeface="Bookman Old Style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675" y="4446588"/>
            <a:ext cx="1843088" cy="231457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pic>
        <p:nvPicPr>
          <p:cNvPr id="22530" name="Picture 4" descr="Пин на доске Molduras"/>
          <p:cNvPicPr>
            <a:picLocks noChangeAspect="1" noChangeArrowheads="1"/>
          </p:cNvPicPr>
          <p:nvPr/>
        </p:nvPicPr>
        <p:blipFill>
          <a:blip r:embed="rId3"/>
          <a:srcRect l="-2" r="-340" b="7698"/>
          <a:stretch>
            <a:fillRect/>
          </a:stretch>
        </p:blipFill>
        <p:spPr bwMode="auto">
          <a:xfrm>
            <a:off x="793750" y="1427163"/>
            <a:ext cx="7380288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2532" name="Прямоугольник 2"/>
          <p:cNvSpPr>
            <a:spLocks noChangeArrowheads="1"/>
          </p:cNvSpPr>
          <p:nvPr/>
        </p:nvSpPr>
        <p:spPr bwMode="auto">
          <a:xfrm>
            <a:off x="554038" y="169863"/>
            <a:ext cx="5929312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 charset="0"/>
              <a:buNone/>
            </a:pPr>
            <a:r>
              <a:rPr lang="ru-RU" sz="1600" b="1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Карточка проекта </a:t>
            </a:r>
          </a:p>
          <a:p>
            <a:pPr algn="ctr">
              <a:lnSpc>
                <a:spcPct val="115000"/>
              </a:lnSpc>
              <a:buClr>
                <a:srgbClr val="000000"/>
              </a:buClr>
              <a:buFont typeface="Arial" charset="0"/>
              <a:buNone/>
            </a:pPr>
            <a:r>
              <a:rPr lang="ru-RU" b="1">
                <a:solidFill>
                  <a:schemeClr val="tx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«Внедрение в деятельность элементов визуализации и организации группового пространства»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55713" y="1798638"/>
          <a:ext cx="6456362" cy="4546600"/>
        </p:xfrm>
        <a:graphic>
          <a:graphicData uri="http://schemas.openxmlformats.org/drawingml/2006/table">
            <a:tbl>
              <a:tblPr/>
              <a:tblGrid>
                <a:gridCol w="1984375"/>
                <a:gridCol w="4471987"/>
              </a:tblGrid>
              <a:tr h="190500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Вовлеченные лица и рамки проекта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Calibri" pitchFamily="34" charset="0"/>
                        <a:cs typeface="Times New Roman" pitchFamily="18" charset="0"/>
                        <a:sym typeface="Arial" charset="0"/>
                      </a:endParaRP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Заказчики процесса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Arial" charset="0"/>
                          <a:sym typeface="Arial" charset="0"/>
                        </a:rPr>
                        <a:t>Родители, педагоги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Периметр проекта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Arial" charset="0"/>
                          <a:sym typeface="Arial" charset="0"/>
                        </a:rPr>
                        <a:t>Помещения  МБДОУ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Владелец процесса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Arial" charset="0"/>
                          <a:sym typeface="Arial" charset="0"/>
                        </a:rPr>
                        <a:t>          Заведующий  МБДОУ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Руководитель проекта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Arial" charset="0"/>
                          <a:sym typeface="Arial" charset="0"/>
                        </a:rPr>
                        <a:t>         Заведующий МБДОУ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Команда проекта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Arial" charset="0"/>
                          <a:sym typeface="Arial" charset="0"/>
                        </a:rPr>
                        <a:t>Администрация,  педагоги  МБДОУ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2.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Обоснование выбора	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Calibri" pitchFamily="34" charset="0"/>
                        <a:cs typeface="Times New Roman" pitchFamily="18" charset="0"/>
                        <a:sym typeface="Arial" charset="0"/>
                      </a:endParaRP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Ключевой риск  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Низкая   эффективность  визуализации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Проблемы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06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Потеря времени при выполнении ежедневных операций детьми и педагогами, не рациональное использование группового пространства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    3. Мероприятия по достижению целевых показателей проекта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Calibri" pitchFamily="34" charset="0"/>
                        <a:cs typeface="Times New Roman" pitchFamily="18" charset="0"/>
                        <a:sym typeface="Arial" charset="0"/>
                      </a:endParaRP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3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Мероприятия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Calibri" pitchFamily="34" charset="0"/>
                        <a:cs typeface="Times New Roman" pitchFamily="18" charset="0"/>
                        <a:sym typeface="Arial" charset="0"/>
                      </a:endParaRP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  <a:sym typeface="Arial" charset="0"/>
                        </a:rPr>
                        <a:t>- применение визуализации, направленной на совершенствование развивающей предметно-пространственной среды группы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  <a:sym typeface="Arial" charset="0"/>
                        </a:rPr>
                        <a:t>(использование правил, схем, подсказок, алгоритмов.)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Calibri" pitchFamily="34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- размещение алгоритмов действий детей, облегчающих деятельность детей в режимных моментах;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  <a:sym typeface="Arial" charset="0"/>
                        </a:rPr>
                        <a:t>-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  <a:sym typeface="Arial" charset="0"/>
                        </a:rPr>
                        <a:t>проведение цикла занятий для детей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Calibri" pitchFamily="34" charset="0"/>
                        <a:sym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Calibri" pitchFamily="34" charset="0"/>
                          <a:sym typeface="Arial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Calibri" pitchFamily="34" charset="0"/>
                          <a:sym typeface="Arial" charset="0"/>
                        </a:rPr>
                        <a:t> </a:t>
                      </a:r>
                    </a:p>
                  </a:txBody>
                  <a:tcPr marL="55953" marR="559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570" name="Picture 6" descr="Красивые картинки книг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1588" y="5541963"/>
            <a:ext cx="996950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71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68288" y="3792538"/>
            <a:ext cx="2235201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582613" y="169863"/>
            <a:ext cx="58324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20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Выбор направления проекта осуществлялся правилом « 5 Почему»</a:t>
            </a:r>
            <a:endParaRPr lang="ru-RU" sz="20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7675" y="1700213"/>
            <a:ext cx="2001838" cy="835025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0213" y="3856038"/>
            <a:ext cx="2001837" cy="835025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19513" y="1690688"/>
            <a:ext cx="5092700" cy="650875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4582" name="Прямоугольник 3"/>
          <p:cNvSpPr>
            <a:spLocks noChangeArrowheads="1"/>
          </p:cNvSpPr>
          <p:nvPr/>
        </p:nvSpPr>
        <p:spPr bwMode="auto">
          <a:xfrm>
            <a:off x="3816350" y="1700213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b="1">
                <a:latin typeface="Bookman Old Style" pitchFamily="18" charset="0"/>
                <a:cs typeface="Times New Roman" pitchFamily="18" charset="0"/>
              </a:rPr>
              <a:t>Потеря  времени при выполнении ежедневных операций детьми и педагогами</a:t>
            </a:r>
            <a:endParaRPr lang="ru-RU" b="1">
              <a:latin typeface="Bookman Old Style" pitchFamily="18" charset="0"/>
            </a:endParaRPr>
          </a:p>
        </p:txBody>
      </p:sp>
      <p:sp>
        <p:nvSpPr>
          <p:cNvPr id="24583" name="Прямоугольник 4"/>
          <p:cNvSpPr>
            <a:spLocks noChangeArrowheads="1"/>
          </p:cNvSpPr>
          <p:nvPr/>
        </p:nvSpPr>
        <p:spPr bwMode="auto">
          <a:xfrm>
            <a:off x="631825" y="1870075"/>
            <a:ext cx="1417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>
                <a:latin typeface="Bookman Old Style" pitchFamily="18" charset="0"/>
                <a:cs typeface="Times New Roman" pitchFamily="18" charset="0"/>
              </a:rPr>
              <a:t>Проблема</a:t>
            </a:r>
            <a:endParaRPr lang="ru-RU" sz="1800" b="1">
              <a:latin typeface="Bookman Old Style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2805113" y="1839913"/>
            <a:ext cx="693737" cy="368300"/>
          </a:xfrm>
          <a:prstGeom prst="rightArrow">
            <a:avLst/>
          </a:prstGeom>
          <a:solidFill>
            <a:srgbClr val="C0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olidFill>
                <a:schemeClr val="tx1"/>
              </a:solidFill>
              <a:sym typeface="Arial"/>
            </a:endParaRPr>
          </a:p>
        </p:txBody>
      </p:sp>
      <p:sp>
        <p:nvSpPr>
          <p:cNvPr id="24585" name="Прямоугольник 16"/>
          <p:cNvSpPr>
            <a:spLocks noChangeArrowheads="1"/>
          </p:cNvSpPr>
          <p:nvPr/>
        </p:nvSpPr>
        <p:spPr bwMode="auto">
          <a:xfrm>
            <a:off x="722313" y="4087813"/>
            <a:ext cx="1416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sz="1800" b="1">
                <a:latin typeface="Bookman Old Style" pitchFamily="18" charset="0"/>
              </a:rPr>
              <a:t>Почему?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730625" y="3003550"/>
            <a:ext cx="5091113" cy="650875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30625" y="3790950"/>
            <a:ext cx="5091113" cy="650875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30625" y="4576763"/>
            <a:ext cx="5091113" cy="650875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19513" y="5330825"/>
            <a:ext cx="5092700" cy="650875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719513" y="6118225"/>
            <a:ext cx="5092700" cy="650875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2724150" y="4273550"/>
            <a:ext cx="692150" cy="368300"/>
          </a:xfrm>
          <a:prstGeom prst="rightArrow">
            <a:avLst/>
          </a:prstGeom>
          <a:solidFill>
            <a:srgbClr val="C0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4592" name="Прямоугольник 8"/>
          <p:cNvSpPr>
            <a:spLocks noChangeArrowheads="1"/>
          </p:cNvSpPr>
          <p:nvPr/>
        </p:nvSpPr>
        <p:spPr bwMode="auto">
          <a:xfrm>
            <a:off x="3816350" y="3051175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b="1">
                <a:latin typeface="Bookman Old Style" pitchFamily="18" charset="0"/>
                <a:cs typeface="Times New Roman" pitchFamily="18" charset="0"/>
              </a:rPr>
              <a:t>Непродуманная развивающая предметно – пространственная среда</a:t>
            </a:r>
            <a:endParaRPr lang="ru-RU" b="1">
              <a:latin typeface="Bookman Old Style" pitchFamily="18" charset="0"/>
            </a:endParaRPr>
          </a:p>
        </p:txBody>
      </p:sp>
      <p:sp>
        <p:nvSpPr>
          <p:cNvPr id="24593" name="Прямоугольник 12"/>
          <p:cNvSpPr>
            <a:spLocks noChangeArrowheads="1"/>
          </p:cNvSpPr>
          <p:nvPr/>
        </p:nvSpPr>
        <p:spPr bwMode="auto">
          <a:xfrm>
            <a:off x="3816350" y="3984625"/>
            <a:ext cx="29956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b="1">
                <a:latin typeface="Bookman Old Style" pitchFamily="18" charset="0"/>
                <a:cs typeface="Calibri" pitchFamily="34" charset="0"/>
              </a:rPr>
              <a:t>В детских шкафчиках «хаос»</a:t>
            </a:r>
            <a:endParaRPr lang="ru-RU" b="1">
              <a:latin typeface="Bookman Old Style" pitchFamily="18" charset="0"/>
            </a:endParaRPr>
          </a:p>
        </p:txBody>
      </p:sp>
      <p:sp>
        <p:nvSpPr>
          <p:cNvPr id="24594" name="Прямоугольник 13"/>
          <p:cNvSpPr>
            <a:spLocks noChangeArrowheads="1"/>
          </p:cNvSpPr>
          <p:nvPr/>
        </p:nvSpPr>
        <p:spPr bwMode="auto">
          <a:xfrm>
            <a:off x="3816350" y="4635500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b="1">
                <a:latin typeface="Bookman Old Style" pitchFamily="18" charset="0"/>
                <a:cs typeface="Times New Roman" pitchFamily="18" charset="0"/>
              </a:rPr>
              <a:t>Не последовательная уборка постельных  принадлежностей</a:t>
            </a:r>
            <a:endParaRPr lang="ru-RU" b="1">
              <a:latin typeface="Bookman Old Style" pitchFamily="18" charset="0"/>
            </a:endParaRPr>
          </a:p>
        </p:txBody>
      </p:sp>
      <p:sp>
        <p:nvSpPr>
          <p:cNvPr id="24595" name="Прямоугольник 14"/>
          <p:cNvSpPr>
            <a:spLocks noChangeArrowheads="1"/>
          </p:cNvSpPr>
          <p:nvPr/>
        </p:nvSpPr>
        <p:spPr bwMode="auto">
          <a:xfrm>
            <a:off x="3816350" y="5381625"/>
            <a:ext cx="45720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4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>
                <a:latin typeface="Bookman Old Style" pitchFamily="18" charset="0"/>
                <a:cs typeface="Times New Roman" pitchFamily="18" charset="0"/>
              </a:rPr>
              <a:t>Трудности  в выполнении последовательности самообслуживании и личной  гигиены </a:t>
            </a:r>
            <a:endParaRPr lang="ru-RU" sz="1100" b="1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96" name="Прямоугольник 28"/>
          <p:cNvSpPr>
            <a:spLocks noChangeArrowheads="1"/>
          </p:cNvSpPr>
          <p:nvPr/>
        </p:nvSpPr>
        <p:spPr bwMode="auto">
          <a:xfrm>
            <a:off x="3754438" y="6181725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ru-RU" b="1">
                <a:latin typeface="Bookman Old Style" pitchFamily="18" charset="0"/>
                <a:cs typeface="Calibri" pitchFamily="34" charset="0"/>
              </a:rPr>
              <a:t>Нет визуализации, направленной  на повышение безопасности детей</a:t>
            </a:r>
            <a:endParaRPr lang="ru-RU" b="1">
              <a:latin typeface="Bookman Old Style" pitchFamily="18" charset="0"/>
            </a:endParaRPr>
          </a:p>
        </p:txBody>
      </p:sp>
      <p:pic>
        <p:nvPicPr>
          <p:cNvPr id="24597" name="Picture 12" descr="Вопрос гифки, анимированные GIF изображения вопрос - скачать гиф картинки  на GIFE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5088" y="258445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8" name="Picture 14" descr="Самооценка ребенка. Что это такое?&amp;quot;. ЯСЛИ - САД № 69 г. Гродно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09788" y="1704975"/>
            <a:ext cx="347662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9" name="Picture 14" descr="Самооценка ребенка. Что это такое?&amp;quot;. ЯСЛИ - САД № 69 г. Гродно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02893">
            <a:off x="1830388" y="1125538"/>
            <a:ext cx="347662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00" name="Picture 14" descr="Самооценка ребенка. Что это такое?&amp;quot;. ЯСЛИ - САД № 69 г. Гродно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74846">
            <a:off x="2532063" y="1249363"/>
            <a:ext cx="347662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39725" y="4872038"/>
            <a:ext cx="1646238" cy="180657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pic>
        <p:nvPicPr>
          <p:cNvPr id="24602" name="Рисунок 2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88" y="4432300"/>
            <a:ext cx="2816225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720725" y="228600"/>
            <a:ext cx="53482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Применение визуализации в ежедневных операциях воспитанников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6627" name="Прямоугольник 3"/>
          <p:cNvSpPr>
            <a:spLocks noChangeArrowheads="1"/>
          </p:cNvSpPr>
          <p:nvPr/>
        </p:nvSpPr>
        <p:spPr bwMode="auto">
          <a:xfrm>
            <a:off x="346075" y="1377950"/>
            <a:ext cx="86042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sz="160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Для работы с детьми применялись различные алгоритмы, правила, подсказки, условные обозначения. На красочной картинке, находящейся в зоне видимости ребенка, изображен порядок действия в той или иной ситуации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550" y="2459038"/>
            <a:ext cx="2919413" cy="218757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Как правильно мыть руки? | Health, Health benefit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5413" y="4824413"/>
            <a:ext cx="1817687" cy="1816100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28" name="Picture 4" descr="Техника безопасности при работе с ножницами: какими правилами безопасной  работы нужно руководствоваться при использовании ножниц?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22575" y="4811713"/>
            <a:ext cx="2703513" cy="1828800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30" name="Picture 6" descr="Комбинированные знаки (с поясняющим текстом - 3 цвета) - Сайт Группы  предприятий &amp;quot;Центр безопасности труда&amp;quot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83063" y="2459038"/>
            <a:ext cx="1403350" cy="188912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32" name="Picture 8" descr="Алгоритм сервировки стола в детском саду в картинках и рисунках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050" y="4146550"/>
            <a:ext cx="1871663" cy="2493963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34" name="Picture 10" descr="Стенд для детского сада &amp;quot;АЛГОРИТМ ЗАПРАВЛЕНИЯ КРОВАТИ&amp;quot;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6075" y="2459038"/>
            <a:ext cx="3502025" cy="117157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3.userapi.com/impg/iMXV9cYuX3ni9KBIQsPlm2Z71pjR1CSwF49Spg/QhDjOpV-_zY.jpg?size=1024x768&amp;quality=96&amp;sign=b65045482b88ccfb182ac0bb2c478d7a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" y="4337050"/>
            <a:ext cx="3009900" cy="225742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28" name="Picture 4" descr="https://sun9-34.userapi.com/impg/iSI-DEm1EJuC_wE0JjJxSbcRivHNBjUxDpjjUQ/7m8C_4VnxHI.jpg?size=768x1024&amp;quality=96&amp;sign=d2927f813ab6ae42d0c01a808ae75438&amp;type=album"/>
          <p:cNvPicPr>
            <a:picLocks noChangeAspect="1" noChangeArrowheads="1"/>
          </p:cNvPicPr>
          <p:nvPr/>
        </p:nvPicPr>
        <p:blipFill rotWithShape="1">
          <a:blip r:embed="rId4"/>
          <a:srcRect t="34193" r="1853"/>
          <a:stretch/>
        </p:blipFill>
        <p:spPr bwMode="auto">
          <a:xfrm>
            <a:off x="447675" y="1522413"/>
            <a:ext cx="2624138" cy="234632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30" name="Picture 6" descr="https://sun9-35.userapi.com/impg/RD5mScbLxK6dcJUwED4ALaqiCd2efxjsFVuQ7Q/ECJozNH7_rw.jpg?size=768x1024&amp;quality=96&amp;sign=4e064f10631a3d1b7809dceed1286c48&amp;type=album"/>
          <p:cNvPicPr>
            <a:picLocks noChangeAspect="1" noChangeArrowheads="1"/>
          </p:cNvPicPr>
          <p:nvPr/>
        </p:nvPicPr>
        <p:blipFill rotWithShape="1">
          <a:blip r:embed="rId5"/>
          <a:srcRect l="-1" t="26374" r="3615" b="11899"/>
          <a:stretch/>
        </p:blipFill>
        <p:spPr bwMode="auto">
          <a:xfrm>
            <a:off x="5922963" y="1522413"/>
            <a:ext cx="3035300" cy="2592387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32" name="Picture 8" descr="https://sun9-67.userapi.com/impg/eIEw-bVMYlzbRkYm4gRoa5cegM8j98VFNQrKTg/a0KTY0RFtYg.jpg?size=768x1024&amp;quality=96&amp;sign=ca05b624c2715d4cbdffba6306ba504e&amp;type=albu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81388" y="1768475"/>
            <a:ext cx="2227262" cy="296862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8677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7038" y="3541713"/>
            <a:ext cx="2901950" cy="342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28679" name="Прямоугольник 7"/>
          <p:cNvSpPr>
            <a:spLocks noChangeArrowheads="1"/>
          </p:cNvSpPr>
          <p:nvPr/>
        </p:nvSpPr>
        <p:spPr bwMode="auto">
          <a:xfrm>
            <a:off x="720725" y="414338"/>
            <a:ext cx="541655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Расстановка обуви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84.userapi.com/impg/s3LHdse6xCGYfb1v6IqoNyqzDaT36OShgHr5lQ/JARwm-mhspU.jpg?size=1024x768&amp;quality=96&amp;sign=f951a26e022182f2c5e03eed9ca45613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425" y="4221163"/>
            <a:ext cx="3376613" cy="2533650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2" name="Picture 4" descr="https://sun9-38.userapi.com/impg/VWw0aEsd1C-14jBtN7lPdYrX6xNF7X3pWG0a2g/eUebSm1k1YU.jpg?size=1024x768&amp;quality=96&amp;sign=4ff35e4a7f7d8ad71be0fa7fd531c9f7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5425" y="1454150"/>
            <a:ext cx="3376613" cy="2533650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4" name="Picture 6" descr="https://sun9-27.userapi.com/impg/SabE5UMasyPIjS4076eJPW_686XKH3xwdP8S2Q/4LojDbSMwWo.jpg?size=1024x768&amp;quality=96&amp;sign=878fd4b4965bc7adac6ba7e4496b0017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49688" y="2943225"/>
            <a:ext cx="4102100" cy="307657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0724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75388" y="3432175"/>
            <a:ext cx="2903537" cy="342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30726" name="Прямоугольник 6"/>
          <p:cNvSpPr>
            <a:spLocks noChangeArrowheads="1"/>
          </p:cNvSpPr>
          <p:nvPr/>
        </p:nvSpPr>
        <p:spPr bwMode="auto">
          <a:xfrm>
            <a:off x="720725" y="414338"/>
            <a:ext cx="541655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Заправление кровати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8" name="Picture 10" descr="Стенд для детского сада &amp;quot;АЛГОРИТМ ЗАПРАВЛЕНИЯ КРОВАТИ&amp;quot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49688" y="1454150"/>
            <a:ext cx="3502025" cy="1173163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725" y="169863"/>
            <a:ext cx="5554663" cy="969962"/>
          </a:xfrm>
          <a:prstGeom prst="rect">
            <a:avLst/>
          </a:prstGeom>
          <a:solidFill>
            <a:srgbClr val="FFCCCC"/>
          </a:solidFill>
          <a:ln w="76200">
            <a:solidFill>
              <a:srgbClr val="FF7C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32770" name="Прямоугольник 2"/>
          <p:cNvSpPr>
            <a:spLocks noChangeArrowheads="1"/>
          </p:cNvSpPr>
          <p:nvPr/>
        </p:nvSpPr>
        <p:spPr bwMode="auto">
          <a:xfrm>
            <a:off x="720725" y="331788"/>
            <a:ext cx="54165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Arial" charset="0"/>
              <a:buNone/>
            </a:pPr>
            <a:r>
              <a:rPr lang="ru-RU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Родительская почта</a:t>
            </a:r>
            <a:b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800" b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Складывание вещей в шкафчике</a:t>
            </a:r>
            <a:endParaRPr lang="ru-RU" sz="180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074" name="Picture 2" descr="https://sun9-42.userapi.com/impg/yDfuCHWpUrYL1fykcCNahRnm5vIG8uW0UxCXzw/S5a4fpiXbew.jpg?size=768x1024&amp;quality=96&amp;sign=63695770ba49c14bb12b6d5fa36b335a&amp;type=album"/>
          <p:cNvPicPr>
            <a:picLocks noChangeAspect="1" noChangeArrowheads="1"/>
          </p:cNvPicPr>
          <p:nvPr/>
        </p:nvPicPr>
        <p:blipFill rotWithShape="1">
          <a:blip r:embed="rId3"/>
          <a:srcRect t="21623" r="13847"/>
          <a:stretch/>
        </p:blipFill>
        <p:spPr bwMode="auto">
          <a:xfrm>
            <a:off x="301625" y="1984375"/>
            <a:ext cx="3825875" cy="4640263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076" name="Picture 4" descr="https://sun9-78.userapi.com/impg/li39XiVwfx1tn3t1saCqnoeEUwRm1vdJuUy1NQ/Kbb80zPgbQU.jpg?size=768x1024&amp;quality=96&amp;sign=5b78f9770b29bec5889d901252f4e2ed&amp;type=album"/>
          <p:cNvPicPr>
            <a:picLocks noChangeAspect="1" noChangeArrowheads="1"/>
          </p:cNvPicPr>
          <p:nvPr/>
        </p:nvPicPr>
        <p:blipFill rotWithShape="1">
          <a:blip r:embed="rId4"/>
          <a:srcRect t="14253" r="12131"/>
          <a:stretch/>
        </p:blipFill>
        <p:spPr bwMode="auto">
          <a:xfrm>
            <a:off x="4395788" y="1966913"/>
            <a:ext cx="3578225" cy="4657725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2773" name="Picture 4" descr="Download Free png The Boss Baby Transparent PNG - DLPNG.co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34088" y="3352800"/>
            <a:ext cx="297021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2" descr="Простые вопросы, на которые вы не ответите с первого раза - e-Kazan.ru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41800" y="1493838"/>
            <a:ext cx="984250" cy="9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2" descr="Простые вопросы, на которые вы не ответите с первого раза - e-Kazan.ru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1576388"/>
            <a:ext cx="9842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707</Words>
  <Application>Microsoft Office PowerPoint</Application>
  <PresentationFormat>Экран (4:3)</PresentationFormat>
  <Paragraphs>78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14</vt:i4>
      </vt:variant>
      <vt:variant>
        <vt:lpstr>Заголовки слайдов</vt:lpstr>
      </vt:variant>
      <vt:variant>
        <vt:i4>17</vt:i4>
      </vt:variant>
    </vt:vector>
  </HeadingPairs>
  <TitlesOfParts>
    <vt:vector size="35" baseType="lpstr">
      <vt:lpstr>Arial</vt:lpstr>
      <vt:lpstr>Calibri</vt:lpstr>
      <vt:lpstr>Bookman Old Style</vt:lpstr>
      <vt:lpstr>Times New Roman</vt:lpstr>
      <vt:lpstr>1_Тема Office</vt:lpstr>
      <vt:lpstr>Тема Office</vt:lpstr>
      <vt:lpstr>2_Тема Office</vt:lpstr>
      <vt:lpstr>1_Тема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ПК</cp:lastModifiedBy>
  <cp:revision>46</cp:revision>
  <dcterms:modified xsi:type="dcterms:W3CDTF">2025-11-01T05:41:34Z</dcterms:modified>
</cp:coreProperties>
</file>